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3"/>
  </p:notesMasterIdLst>
  <p:sldIdLst>
    <p:sldId id="256" r:id="rId2"/>
    <p:sldId id="257" r:id="rId3"/>
    <p:sldId id="260" r:id="rId4"/>
    <p:sldId id="261" r:id="rId5"/>
    <p:sldId id="285" r:id="rId6"/>
    <p:sldId id="303" r:id="rId7"/>
    <p:sldId id="302" r:id="rId8"/>
    <p:sldId id="297" r:id="rId9"/>
    <p:sldId id="298" r:id="rId10"/>
    <p:sldId id="299" r:id="rId11"/>
    <p:sldId id="301" r:id="rId12"/>
    <p:sldId id="300" r:id="rId13"/>
    <p:sldId id="304" r:id="rId14"/>
    <p:sldId id="305" r:id="rId15"/>
    <p:sldId id="273" r:id="rId16"/>
    <p:sldId id="309" r:id="rId17"/>
    <p:sldId id="287" r:id="rId18"/>
    <p:sldId id="280" r:id="rId19"/>
    <p:sldId id="282" r:id="rId20"/>
    <p:sldId id="288" r:id="rId21"/>
    <p:sldId id="311" r:id="rId22"/>
    <p:sldId id="277" r:id="rId23"/>
    <p:sldId id="312" r:id="rId24"/>
    <p:sldId id="268" r:id="rId25"/>
    <p:sldId id="258" r:id="rId26"/>
    <p:sldId id="262" r:id="rId27"/>
    <p:sldId id="263" r:id="rId28"/>
    <p:sldId id="289" r:id="rId29"/>
    <p:sldId id="283" r:id="rId30"/>
    <p:sldId id="290" r:id="rId31"/>
    <p:sldId id="278" r:id="rId32"/>
    <p:sldId id="266" r:id="rId33"/>
    <p:sldId id="296" r:id="rId34"/>
    <p:sldId id="264" r:id="rId35"/>
    <p:sldId id="276" r:id="rId36"/>
    <p:sldId id="307" r:id="rId37"/>
    <p:sldId id="294" r:id="rId38"/>
    <p:sldId id="274" r:id="rId39"/>
    <p:sldId id="271" r:id="rId40"/>
    <p:sldId id="281" r:id="rId41"/>
    <p:sldId id="3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5079D9-4DC8-033C-F3E7-7BDBECF86CC6}" v="430" dt="2022-12-21T14:58:13.255"/>
    <p1510:client id="{BE2654F8-E0D5-F1D5-A19F-1A38D0C8B78E}" v="875" dt="2022-12-21T14:44:12.427"/>
    <p1510:client id="{D71D517C-EE17-45B6-ADD6-CAB21986329A}" v="541" dt="2022-12-21T13:37:06.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9"/>
    <p:restoredTop sz="84187"/>
  </p:normalViewPr>
  <p:slideViewPr>
    <p:cSldViewPr snapToGrid="0" snapToObjects="1">
      <p:cViewPr varScale="1">
        <p:scale>
          <a:sx n="96" d="100"/>
          <a:sy n="96" d="100"/>
        </p:scale>
        <p:origin x="8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21/12/2022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18</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19</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20</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23</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22</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24</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25</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26</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27</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28</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29</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30</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31</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32</a:t>
            </a:fld>
            <a:endParaRPr lang="en-GB"/>
          </a:p>
        </p:txBody>
      </p:sp>
    </p:spTree>
    <p:extLst>
      <p:ext uri="{BB962C8B-B14F-4D97-AF65-F5344CB8AC3E}">
        <p14:creationId xmlns:p14="http://schemas.microsoft.com/office/powerpoint/2010/main" val="1154739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33</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a:t>
            </a:r>
            <a:r>
              <a:rPr lang="en-GB" dirty="0"/>
              <a:t>Each node is a k-</a:t>
            </a:r>
            <a:r>
              <a:rPr lang="en-GB" dirty="0" err="1"/>
              <a:t>mer</a:t>
            </a:r>
            <a:r>
              <a:rPr lang="en-GB" dirty="0"/>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node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34</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36</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37</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38</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39</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20699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098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42971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17</a:t>
            </a:fld>
            <a:endParaRPr lang="en-GB"/>
          </a:p>
        </p:txBody>
      </p:sp>
    </p:spTree>
    <p:extLst>
      <p:ext uri="{BB962C8B-B14F-4D97-AF65-F5344CB8AC3E}">
        <p14:creationId xmlns:p14="http://schemas.microsoft.com/office/powerpoint/2010/main" val="247798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12/21/2022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12/21/2022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12/21/2022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12/21/2022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12/21/2022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12/21/2022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12/21/2022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12/21/2022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12/21/2022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12/21/2022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12/21/2022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12/21/2022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tiff"/><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tiff"/><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A0642-3C05-1332-AD50-0E4CFDD1C3B5}"/>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6" name="Rounded Rectangle 4">
            <a:extLst>
              <a:ext uri="{FF2B5EF4-FFF2-40B4-BE49-F238E27FC236}">
                <a16:creationId xmlns:a16="http://schemas.microsoft.com/office/drawing/2014/main" id="{4946F55D-741E-DBB0-7288-B5B3998AB59C}"/>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bar chart&#10;&#10;Description automatically generated">
            <a:extLst>
              <a:ext uri="{FF2B5EF4-FFF2-40B4-BE49-F238E27FC236}">
                <a16:creationId xmlns:a16="http://schemas.microsoft.com/office/drawing/2014/main" id="{A509E6E5-3701-EA6F-3F13-752C46E66F0A}"/>
              </a:ext>
            </a:extLst>
          </p:cNvPr>
          <p:cNvPicPr>
            <a:picLocks noChangeAspect="1"/>
          </p:cNvPicPr>
          <p:nvPr/>
        </p:nvPicPr>
        <p:blipFill>
          <a:blip r:embed="rId2"/>
          <a:stretch>
            <a:fillRect/>
          </a:stretch>
        </p:blipFill>
        <p:spPr>
          <a:xfrm>
            <a:off x="2388127" y="1910410"/>
            <a:ext cx="2472490" cy="2242982"/>
          </a:xfrm>
          <a:prstGeom prst="rect">
            <a:avLst/>
          </a:prstGeom>
        </p:spPr>
      </p:pic>
      <p:pic>
        <p:nvPicPr>
          <p:cNvPr id="9" name="Picture 7" descr="Chart, scatter chart&#10;&#10;Description automatically generated">
            <a:extLst>
              <a:ext uri="{FF2B5EF4-FFF2-40B4-BE49-F238E27FC236}">
                <a16:creationId xmlns:a16="http://schemas.microsoft.com/office/drawing/2014/main" id="{03F64147-03DF-8FD4-2EF8-2E123A424909}"/>
              </a:ext>
            </a:extLst>
          </p:cNvPr>
          <p:cNvPicPr>
            <a:picLocks noChangeAspect="1"/>
          </p:cNvPicPr>
          <p:nvPr/>
        </p:nvPicPr>
        <p:blipFill rotWithShape="1">
          <a:blip r:embed="rId3"/>
          <a:srcRect r="72618" b="-223"/>
          <a:stretch/>
        </p:blipFill>
        <p:spPr>
          <a:xfrm>
            <a:off x="7001787" y="1644975"/>
            <a:ext cx="1707056" cy="3386747"/>
          </a:xfrm>
          <a:prstGeom prst="rect">
            <a:avLst/>
          </a:prstGeom>
        </p:spPr>
      </p:pic>
      <p:sp>
        <p:nvSpPr>
          <p:cNvPr id="10" name="TextBox 9">
            <a:extLst>
              <a:ext uri="{FF2B5EF4-FFF2-40B4-BE49-F238E27FC236}">
                <a16:creationId xmlns:a16="http://schemas.microsoft.com/office/drawing/2014/main" id="{07A7D421-F4BC-ACFE-DEBC-F8689BB80863}"/>
              </a:ext>
            </a:extLst>
          </p:cNvPr>
          <p:cNvSpPr txBox="1"/>
          <p:nvPr/>
        </p:nvSpPr>
        <p:spPr>
          <a:xfrm>
            <a:off x="242766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Amplify each</a:t>
            </a:r>
            <a:br>
              <a:rPr lang="en-US"/>
            </a:br>
            <a:r>
              <a:rPr lang="en-US"/>
              <a:t>molecule into a cluster</a:t>
            </a:r>
            <a:br>
              <a:rPr lang="en-US"/>
            </a:br>
            <a:r>
              <a:rPr lang="en-US"/>
              <a:t>with a PCR step (signal</a:t>
            </a:r>
            <a:br>
              <a:rPr lang="en-US"/>
            </a:br>
            <a:r>
              <a:rPr lang="en-US"/>
              <a:t>is tiny)</a:t>
            </a:r>
          </a:p>
        </p:txBody>
      </p:sp>
      <p:sp>
        <p:nvSpPr>
          <p:cNvPr id="11" name="TextBox 10">
            <a:extLst>
              <a:ext uri="{FF2B5EF4-FFF2-40B4-BE49-F238E27FC236}">
                <a16:creationId xmlns:a16="http://schemas.microsoft.com/office/drawing/2014/main" id="{E2C8F390-1656-9649-DF77-F830A898137E}"/>
              </a:ext>
            </a:extLst>
          </p:cNvPr>
          <p:cNvSpPr txBox="1"/>
          <p:nvPr/>
        </p:nvSpPr>
        <p:spPr>
          <a:xfrm>
            <a:off x="686014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insert one base at a</a:t>
            </a:r>
            <a:br>
              <a:rPr lang="en-US"/>
            </a:br>
            <a:r>
              <a:rPr lang="en-US"/>
              <a:t>time and detect different</a:t>
            </a:r>
            <a:br>
              <a:rPr lang="en-US"/>
            </a:br>
            <a:r>
              <a:rPr lang="en-US"/>
              <a:t>signals for A, C, T, &amp; G</a:t>
            </a:r>
            <a:br>
              <a:rPr lang="en-US"/>
            </a:br>
            <a:r>
              <a:rPr lang="en-US"/>
              <a:t>bases</a:t>
            </a:r>
          </a:p>
        </p:txBody>
      </p:sp>
    </p:spTree>
    <p:extLst>
      <p:ext uri="{BB962C8B-B14F-4D97-AF65-F5344CB8AC3E}">
        <p14:creationId xmlns:p14="http://schemas.microsoft.com/office/powerpoint/2010/main" val="161993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41391" y="1848891"/>
            <a:ext cx="7622203" cy="4127264"/>
          </a:xfrm>
          <a:prstGeom prst="rect">
            <a:avLst/>
          </a:prstGeom>
        </p:spPr>
      </p:pic>
      <p:sp>
        <p:nvSpPr>
          <p:cNvPr id="2" name="Rectangle 1">
            <a:extLst>
              <a:ext uri="{FF2B5EF4-FFF2-40B4-BE49-F238E27FC236}">
                <a16:creationId xmlns:a16="http://schemas.microsoft.com/office/drawing/2014/main" id="{3444B4E2-5364-DA7D-94A1-1F74A13F704B}"/>
              </a:ext>
            </a:extLst>
          </p:cNvPr>
          <p:cNvSpPr/>
          <p:nvPr/>
        </p:nvSpPr>
        <p:spPr>
          <a:xfrm>
            <a:off x="4915437" y="4561267"/>
            <a:ext cx="622478" cy="13630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B46F305-4BBF-5407-A0AD-A0035F7A8855}"/>
              </a:ext>
            </a:extLst>
          </p:cNvPr>
          <p:cNvSpPr txBox="1"/>
          <p:nvPr/>
        </p:nvSpPr>
        <p:spPr>
          <a:xfrm>
            <a:off x="4193005" y="6037000"/>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Why you might read into the adapter</a:t>
            </a:r>
            <a:endParaRPr lang="en-US" dirty="0">
              <a:cs typeface="Calibri"/>
            </a:endParaRPr>
          </a:p>
        </p:txBody>
      </p:sp>
    </p:spTree>
    <p:extLst>
      <p:ext uri="{BB962C8B-B14F-4D97-AF65-F5344CB8AC3E}">
        <p14:creationId xmlns:p14="http://schemas.microsoft.com/office/powerpoint/2010/main" val="132898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29327-F098-72CE-EF10-A620B12381D6}"/>
              </a:ext>
            </a:extLst>
          </p:cNvPr>
          <p:cNvSpPr>
            <a:spLocks noGrp="1"/>
          </p:cNvSpPr>
          <p:nvPr>
            <p:ph type="sldNum" sz="quarter" idx="12"/>
          </p:nvPr>
        </p:nvSpPr>
        <p:spPr/>
        <p:txBody>
          <a:bodyPr/>
          <a:lstStyle/>
          <a:p>
            <a:fld id="{488F6B55-2FBF-E645-B561-8271EEC5CE3D}" type="slidenum">
              <a:rPr lang="en-GB" smtClean="0"/>
              <a:t>12</a:t>
            </a:fld>
            <a:endParaRPr lang="en-GB"/>
          </a:p>
        </p:txBody>
      </p:sp>
      <p:sp>
        <p:nvSpPr>
          <p:cNvPr id="6" name="Rounded Rectangle 4">
            <a:extLst>
              <a:ext uri="{FF2B5EF4-FFF2-40B4-BE49-F238E27FC236}">
                <a16:creationId xmlns:a16="http://schemas.microsoft.com/office/drawing/2014/main" id="{4B68CEDC-7C1F-8F71-9F40-D01407CF1E4F}"/>
              </a:ext>
            </a:extLst>
          </p:cNvPr>
          <p:cNvSpPr/>
          <p:nvPr/>
        </p:nvSpPr>
        <p:spPr>
          <a:xfrm>
            <a:off x="838201" y="541876"/>
            <a:ext cx="3467906"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Input DNA</a:t>
            </a:r>
          </a:p>
        </p:txBody>
      </p:sp>
      <p:grpSp>
        <p:nvGrpSpPr>
          <p:cNvPr id="12" name="Group 11">
            <a:extLst>
              <a:ext uri="{FF2B5EF4-FFF2-40B4-BE49-F238E27FC236}">
                <a16:creationId xmlns:a16="http://schemas.microsoft.com/office/drawing/2014/main" id="{1336E92A-63AC-6150-0C90-7DE0393E79E0}"/>
              </a:ext>
            </a:extLst>
          </p:cNvPr>
          <p:cNvGrpSpPr/>
          <p:nvPr/>
        </p:nvGrpSpPr>
        <p:grpSpPr>
          <a:xfrm>
            <a:off x="5426300" y="1563215"/>
            <a:ext cx="4565558" cy="4940614"/>
            <a:chOff x="2571483" y="1509553"/>
            <a:chExt cx="4565558" cy="4940614"/>
          </a:xfrm>
        </p:grpSpPr>
        <p:pic>
          <p:nvPicPr>
            <p:cNvPr id="7" name="Picture 7" descr="Diagram&#10;&#10;Description automatically generated">
              <a:extLst>
                <a:ext uri="{FF2B5EF4-FFF2-40B4-BE49-F238E27FC236}">
                  <a16:creationId xmlns:a16="http://schemas.microsoft.com/office/drawing/2014/main" id="{399E9006-336D-A1BA-5593-4C7A2BE9E4D4}"/>
                </a:ext>
              </a:extLst>
            </p:cNvPr>
            <p:cNvPicPr>
              <a:picLocks noChangeAspect="1"/>
            </p:cNvPicPr>
            <p:nvPr/>
          </p:nvPicPr>
          <p:blipFill rotWithShape="1">
            <a:blip r:embed="rId2"/>
            <a:srcRect l="61" r="35115" b="218"/>
            <a:stretch/>
          </p:blipFill>
          <p:spPr>
            <a:xfrm>
              <a:off x="2571483" y="1509553"/>
              <a:ext cx="4561154" cy="4912147"/>
            </a:xfrm>
            <a:prstGeom prst="rect">
              <a:avLst/>
            </a:prstGeom>
          </p:spPr>
        </p:pic>
        <p:sp>
          <p:nvSpPr>
            <p:cNvPr id="8" name="Rectangle 7">
              <a:extLst>
                <a:ext uri="{FF2B5EF4-FFF2-40B4-BE49-F238E27FC236}">
                  <a16:creationId xmlns:a16="http://schemas.microsoft.com/office/drawing/2014/main" id="{C3B370B6-A711-D89F-3865-7239EACC1295}"/>
                </a:ext>
              </a:extLst>
            </p:cNvPr>
            <p:cNvSpPr/>
            <p:nvPr/>
          </p:nvSpPr>
          <p:spPr>
            <a:xfrm>
              <a:off x="6385774" y="2350393"/>
              <a:ext cx="708338" cy="14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3D4C0E-4420-B329-F3D1-FB40C0DDB2D2}"/>
                </a:ext>
              </a:extLst>
            </p:cNvPr>
            <p:cNvSpPr/>
            <p:nvPr/>
          </p:nvSpPr>
          <p:spPr>
            <a:xfrm>
              <a:off x="6428703" y="4335886"/>
              <a:ext cx="708338" cy="2114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A picture containing icon&#10;&#10;Description automatically generated">
            <a:extLst>
              <a:ext uri="{FF2B5EF4-FFF2-40B4-BE49-F238E27FC236}">
                <a16:creationId xmlns:a16="http://schemas.microsoft.com/office/drawing/2014/main" id="{110AD90A-F18F-2366-6A19-889D71AB1F73}"/>
              </a:ext>
            </a:extLst>
          </p:cNvPr>
          <p:cNvPicPr>
            <a:picLocks noChangeAspect="1"/>
          </p:cNvPicPr>
          <p:nvPr/>
        </p:nvPicPr>
        <p:blipFill rotWithShape="1">
          <a:blip r:embed="rId3"/>
          <a:srcRect r="44041"/>
          <a:stretch/>
        </p:blipFill>
        <p:spPr>
          <a:xfrm>
            <a:off x="931205" y="2543179"/>
            <a:ext cx="2314928" cy="1575777"/>
          </a:xfrm>
          <a:prstGeom prst="rect">
            <a:avLst/>
          </a:prstGeom>
        </p:spPr>
      </p:pic>
      <p:sp>
        <p:nvSpPr>
          <p:cNvPr id="18" name="TextBox 17">
            <a:extLst>
              <a:ext uri="{FF2B5EF4-FFF2-40B4-BE49-F238E27FC236}">
                <a16:creationId xmlns:a16="http://schemas.microsoft.com/office/drawing/2014/main" id="{BC8780AF-F449-70FE-E43C-0D2BFE4BA692}"/>
              </a:ext>
            </a:extLst>
          </p:cNvPr>
          <p:cNvSpPr txBox="1"/>
          <p:nvPr/>
        </p:nvSpPr>
        <p:spPr>
          <a:xfrm>
            <a:off x="1048413" y="4545197"/>
            <a:ext cx="2142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Where does this input DNA come from?</a:t>
            </a:r>
            <a:endParaRPr lang="en-US" dirty="0">
              <a:cs typeface="Calibri"/>
            </a:endParaRPr>
          </a:p>
        </p:txBody>
      </p:sp>
      <p:cxnSp>
        <p:nvCxnSpPr>
          <p:cNvPr id="19" name="Straight Arrow Connector 18">
            <a:extLst>
              <a:ext uri="{FF2B5EF4-FFF2-40B4-BE49-F238E27FC236}">
                <a16:creationId xmlns:a16="http://schemas.microsoft.com/office/drawing/2014/main" id="{88081ADC-1C1C-F90F-87D7-BEBDDBD14777}"/>
              </a:ext>
            </a:extLst>
          </p:cNvPr>
          <p:cNvCxnSpPr/>
          <p:nvPr/>
        </p:nvCxnSpPr>
        <p:spPr>
          <a:xfrm>
            <a:off x="3964546" y="3562081"/>
            <a:ext cx="1354428" cy="2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9D389BD-4FA5-A893-96A7-028B80E55276}"/>
              </a:ext>
            </a:extLst>
          </p:cNvPr>
          <p:cNvSpPr txBox="1"/>
          <p:nvPr/>
        </p:nvSpPr>
        <p:spPr>
          <a:xfrm>
            <a:off x="6479005" y="767394"/>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RNAseq</a:t>
            </a:r>
            <a:r>
              <a:rPr lang="en-US" dirty="0"/>
              <a:t> library prep</a:t>
            </a:r>
            <a:endParaRPr lang="en-US" dirty="0">
              <a:cs typeface="Calibri"/>
            </a:endParaRPr>
          </a:p>
        </p:txBody>
      </p:sp>
    </p:spTree>
    <p:extLst>
      <p:ext uri="{BB962C8B-B14F-4D97-AF65-F5344CB8AC3E}">
        <p14:creationId xmlns:p14="http://schemas.microsoft.com/office/powerpoint/2010/main" val="187587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28358" cy="800219"/>
          </a:xfrm>
          <a:prstGeom prst="rect">
            <a:avLst/>
          </a:prstGeom>
          <a:noFill/>
        </p:spPr>
        <p:txBody>
          <a:bodyPr wrap="none" lIns="91440" tIns="45720" rIns="91440" bIns="45720" rtlCol="0" anchor="t">
            <a:spAutoFit/>
          </a:bodyPr>
          <a:lstStyle/>
          <a:p>
            <a:r>
              <a:rPr lang="en-GB" sz="2800" dirty="0">
                <a:solidFill>
                  <a:schemeClr val="bg2"/>
                </a:solidFill>
                <a:cs typeface="Calibri"/>
              </a:rPr>
              <a:t>Sequencer</a:t>
            </a:r>
          </a:p>
          <a:p>
            <a:r>
              <a:rPr lang="en-GB" dirty="0">
                <a:solidFill>
                  <a:schemeClr val="bg2"/>
                </a:solidFill>
                <a:cs typeface="Calibri"/>
              </a:rPr>
              <a:t>Produce images</a:t>
            </a:r>
            <a:endParaRPr lang="en-GB">
              <a:solidFill>
                <a:schemeClr val="bg2"/>
              </a:solidFill>
              <a:cs typeface="Calibri"/>
            </a:endParaRP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dirty="0">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8" name="Rectangle 17">
            <a:extLst>
              <a:ext uri="{FF2B5EF4-FFF2-40B4-BE49-F238E27FC236}">
                <a16:creationId xmlns:a16="http://schemas.microsoft.com/office/drawing/2014/main" id="{F9C4636B-6123-AB41-82C4-929F87B86AEC}"/>
              </a:ext>
            </a:extLst>
          </p:cNvPr>
          <p:cNvSpPr/>
          <p:nvPr/>
        </p:nvSpPr>
        <p:spPr>
          <a:xfrm>
            <a:off x="5163640" y="2802171"/>
            <a:ext cx="3862855" cy="1323439"/>
          </a:xfrm>
          <a:prstGeom prst="rect">
            <a:avLst/>
          </a:prstGeom>
        </p:spPr>
        <p:txBody>
          <a:bodyPr wrap="square">
            <a:spAutoFit/>
          </a:bodyPr>
          <a:lstStyle/>
          <a:p>
            <a:r>
              <a:rPr lang="da-DK" sz="2000" b="1" dirty="0">
                <a:latin typeface="Andale Mono" panose="020B0509000000000004" pitchFamily="49" charset="0"/>
              </a:rPr>
              <a:t>@READ_ID</a:t>
            </a:r>
          </a:p>
          <a:p>
            <a:r>
              <a:rPr lang="da-DK" sz="2000" b="1" dirty="0">
                <a:latin typeface="Andale Mono" panose="020B0509000000000004" pitchFamily="49" charset="0"/>
              </a:rPr>
              <a:t>CCNGGNNNNTANNNCAAANAAN</a:t>
            </a:r>
          </a:p>
          <a:p>
            <a:r>
              <a:rPr lang="da-DK" sz="2000" b="1" dirty="0">
                <a:latin typeface="Andale Mono" panose="020B0509000000000004" pitchFamily="49" charset="0"/>
              </a:rPr>
              <a:t>+</a:t>
            </a:r>
          </a:p>
          <a:p>
            <a:r>
              <a:rPr lang="da-DK" sz="2000" b="1" dirty="0">
                <a:latin typeface="Andale Mono" panose="020B0509000000000004" pitchFamily="49" charset="0"/>
              </a:rPr>
              <a:t>AA#AA####EE###EEEE#EE#</a:t>
            </a:r>
            <a:endParaRPr lang="da-DK" sz="2000" b="1" dirty="0">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1" name="TextBox 50">
            <a:extLst>
              <a:ext uri="{FF2B5EF4-FFF2-40B4-BE49-F238E27FC236}">
                <a16:creationId xmlns:a16="http://schemas.microsoft.com/office/drawing/2014/main" id="{7E4322E2-D3F3-A341-AEAF-253F1EC6A057}"/>
              </a:ext>
            </a:extLst>
          </p:cNvPr>
          <p:cNvSpPr txBox="1"/>
          <p:nvPr/>
        </p:nvSpPr>
        <p:spPr>
          <a:xfrm>
            <a:off x="5421217" y="2081686"/>
            <a:ext cx="1247842" cy="646331"/>
          </a:xfrm>
          <a:prstGeom prst="rect">
            <a:avLst/>
          </a:prstGeom>
          <a:noFill/>
        </p:spPr>
        <p:txBody>
          <a:bodyPr wrap="none" rtlCol="0">
            <a:spAutoFit/>
          </a:bodyPr>
          <a:lstStyle/>
          <a:p>
            <a:r>
              <a:rPr lang="da-DK" sz="3600" b="1" dirty="0"/>
              <a:t>.</a:t>
            </a:r>
            <a:r>
              <a:rPr lang="da-DK" sz="3600" b="1" dirty="0" err="1"/>
              <a:t>fastq</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20" name="Arrow: Curved Down 19">
            <a:extLst>
              <a:ext uri="{FF2B5EF4-FFF2-40B4-BE49-F238E27FC236}">
                <a16:creationId xmlns:a16="http://schemas.microsoft.com/office/drawing/2014/main" id="{2184A7D5-282E-0A9D-08FB-5126171E5998}"/>
              </a:ext>
            </a:extLst>
          </p:cNvPr>
          <p:cNvSpPr/>
          <p:nvPr/>
        </p:nvSpPr>
        <p:spPr>
          <a:xfrm>
            <a:off x="4421746" y="1566929"/>
            <a:ext cx="1212760" cy="4722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B1ADA0E-EC41-E70C-13AF-9C2A87D5F18A}"/>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Tree>
    <p:extLst>
      <p:ext uri="{BB962C8B-B14F-4D97-AF65-F5344CB8AC3E}">
        <p14:creationId xmlns:p14="http://schemas.microsoft.com/office/powerpoint/2010/main" val="402095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012C-C5AD-A62B-F144-3184CFE2E0DD}"/>
              </a:ext>
            </a:extLst>
          </p:cNvPr>
          <p:cNvSpPr>
            <a:spLocks noGrp="1"/>
          </p:cNvSpPr>
          <p:nvPr>
            <p:ph type="title"/>
          </p:nvPr>
        </p:nvSpPr>
        <p:spPr/>
        <p:txBody>
          <a:bodyPr>
            <a:normAutofit fontScale="90000"/>
          </a:bodyPr>
          <a:lstStyle/>
          <a:p>
            <a:r>
              <a:rPr lang="en-US" dirty="0">
                <a:cs typeface="Calibri Light"/>
              </a:rPr>
              <a:t>A slide about how to get </a:t>
            </a:r>
            <a:r>
              <a:rPr lang="en-US" dirty="0" err="1">
                <a:cs typeface="Calibri Light"/>
              </a:rPr>
              <a:t>fastq</a:t>
            </a:r>
            <a:r>
              <a:rPr lang="en-US" dirty="0">
                <a:cs typeface="Calibri Light"/>
              </a:rPr>
              <a:t> files from </a:t>
            </a:r>
            <a:r>
              <a:rPr lang="en-US" dirty="0" err="1">
                <a:cs typeface="Calibri Light"/>
              </a:rPr>
              <a:t>bcl</a:t>
            </a:r>
            <a:r>
              <a:rPr lang="en-US" dirty="0">
                <a:cs typeface="Calibri Light"/>
              </a:rPr>
              <a:t> files? I thought that happens automatically in base space</a:t>
            </a:r>
            <a:endParaRPr lang="en-US" dirty="0"/>
          </a:p>
        </p:txBody>
      </p:sp>
      <p:sp>
        <p:nvSpPr>
          <p:cNvPr id="3" name="Content Placeholder 2">
            <a:extLst>
              <a:ext uri="{FF2B5EF4-FFF2-40B4-BE49-F238E27FC236}">
                <a16:creationId xmlns:a16="http://schemas.microsoft.com/office/drawing/2014/main" id="{71030989-0BD1-D732-844C-EF410196A9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5166BD4-80A9-A2A1-32BD-7810DFFE5C52}"/>
              </a:ext>
            </a:extLst>
          </p:cNvPr>
          <p:cNvSpPr>
            <a:spLocks noGrp="1"/>
          </p:cNvSpPr>
          <p:nvPr>
            <p:ph type="sldNum" sz="quarter" idx="12"/>
          </p:nvPr>
        </p:nvSpPr>
        <p:spPr/>
        <p:txBody>
          <a:bodyPr/>
          <a:lstStyle/>
          <a:p>
            <a:fld id="{488F6B55-2FBF-E645-B561-8271EEC5CE3D}" type="slidenum">
              <a:rPr lang="en-GB" smtClean="0"/>
              <a:t>14</a:t>
            </a:fld>
            <a:endParaRPr lang="en-GB"/>
          </a:p>
        </p:txBody>
      </p:sp>
    </p:spTree>
    <p:extLst>
      <p:ext uri="{BB962C8B-B14F-4D97-AF65-F5344CB8AC3E}">
        <p14:creationId xmlns:p14="http://schemas.microsoft.com/office/powerpoint/2010/main" val="235526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15</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
        <p:nvSpPr>
          <p:cNvPr id="10" name="TextBox 9">
            <a:extLst>
              <a:ext uri="{FF2B5EF4-FFF2-40B4-BE49-F238E27FC236}">
                <a16:creationId xmlns:a16="http://schemas.microsoft.com/office/drawing/2014/main" id="{13BF60FF-1738-A3CD-FAE0-1BB5B75F27FE}"/>
              </a:ext>
            </a:extLst>
          </p:cNvPr>
          <p:cNvSpPr txBox="1"/>
          <p:nvPr/>
        </p:nvSpPr>
        <p:spPr>
          <a:xfrm>
            <a:off x="7939070" y="1246825"/>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 = probability of wrong call</a:t>
            </a:r>
            <a:endParaRPr lang="en-US" dirty="0">
              <a:cs typeface="Calibri"/>
            </a:endParaRP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26BDBF-7D5E-D2D3-A145-78A0592D2BD0}"/>
              </a:ext>
            </a:extLst>
          </p:cNvPr>
          <p:cNvSpPr>
            <a:spLocks noGrp="1"/>
          </p:cNvSpPr>
          <p:nvPr>
            <p:ph type="sldNum" sz="quarter" idx="12"/>
          </p:nvPr>
        </p:nvSpPr>
        <p:spPr/>
        <p:txBody>
          <a:bodyPr/>
          <a:lstStyle/>
          <a:p>
            <a:fld id="{488F6B55-2FBF-E645-B561-8271EEC5CE3D}" type="slidenum">
              <a:rPr lang="en-GB" smtClean="0"/>
              <a:t>16</a:t>
            </a:fld>
            <a:endParaRPr lang="en-GB"/>
          </a:p>
        </p:txBody>
      </p:sp>
      <p:sp>
        <p:nvSpPr>
          <p:cNvPr id="8" name="Rounded Rectangle 4">
            <a:extLst>
              <a:ext uri="{FF2B5EF4-FFF2-40B4-BE49-F238E27FC236}">
                <a16:creationId xmlns:a16="http://schemas.microsoft.com/office/drawing/2014/main" id="{A628F475-3C04-A8D7-5664-6CE7FE93572A}"/>
              </a:ext>
            </a:extLst>
          </p:cNvPr>
          <p:cNvSpPr/>
          <p:nvPr/>
        </p:nvSpPr>
        <p:spPr>
          <a:xfrm>
            <a:off x="838200" y="528337"/>
            <a:ext cx="41999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4400" b="1" dirty="0"/>
              <a:t>Base Call Quality</a:t>
            </a:r>
            <a:endParaRPr lang="en-GB" sz="4400" b="1" dirty="0">
              <a:cs typeface="Calibri"/>
            </a:endParaRPr>
          </a:p>
        </p:txBody>
      </p:sp>
      <p:pic>
        <p:nvPicPr>
          <p:cNvPr id="10" name="Picture 7" descr="Chart, scatter chart&#10;&#10;Description automatically generated">
            <a:extLst>
              <a:ext uri="{FF2B5EF4-FFF2-40B4-BE49-F238E27FC236}">
                <a16:creationId xmlns:a16="http://schemas.microsoft.com/office/drawing/2014/main" id="{E5233647-6C7C-8716-C347-BCF8E7E84C27}"/>
              </a:ext>
            </a:extLst>
          </p:cNvPr>
          <p:cNvPicPr>
            <a:picLocks noChangeAspect="1"/>
          </p:cNvPicPr>
          <p:nvPr/>
        </p:nvPicPr>
        <p:blipFill rotWithShape="1">
          <a:blip r:embed="rId2"/>
          <a:srcRect l="28101" r="49000"/>
          <a:stretch/>
        </p:blipFill>
        <p:spPr>
          <a:xfrm>
            <a:off x="990600" y="1794462"/>
            <a:ext cx="1745417" cy="4127264"/>
          </a:xfrm>
          <a:prstGeom prst="rect">
            <a:avLst/>
          </a:prstGeom>
        </p:spPr>
      </p:pic>
      <p:pic>
        <p:nvPicPr>
          <p:cNvPr id="12" name="Picture 7" descr="Chart, scatter chart&#10;&#10;Description automatically generated">
            <a:extLst>
              <a:ext uri="{FF2B5EF4-FFF2-40B4-BE49-F238E27FC236}">
                <a16:creationId xmlns:a16="http://schemas.microsoft.com/office/drawing/2014/main" id="{52AAF8BF-3DD2-BFB4-E36B-9E7381FD9A8D}"/>
              </a:ext>
            </a:extLst>
          </p:cNvPr>
          <p:cNvPicPr>
            <a:picLocks noChangeAspect="1"/>
          </p:cNvPicPr>
          <p:nvPr/>
        </p:nvPicPr>
        <p:blipFill rotWithShape="1">
          <a:blip r:embed="rId2"/>
          <a:srcRect l="81857"/>
          <a:stretch/>
        </p:blipFill>
        <p:spPr>
          <a:xfrm>
            <a:off x="2735505" y="1794462"/>
            <a:ext cx="1382889" cy="4127264"/>
          </a:xfrm>
          <a:prstGeom prst="rect">
            <a:avLst/>
          </a:prstGeom>
        </p:spPr>
      </p:pic>
      <p:sp>
        <p:nvSpPr>
          <p:cNvPr id="14" name="TextBox 13">
            <a:extLst>
              <a:ext uri="{FF2B5EF4-FFF2-40B4-BE49-F238E27FC236}">
                <a16:creationId xmlns:a16="http://schemas.microsoft.com/office/drawing/2014/main" id="{51CC0CC8-5225-F708-9911-B25D38BB042D}"/>
              </a:ext>
            </a:extLst>
          </p:cNvPr>
          <p:cNvSpPr txBox="1"/>
          <p:nvPr/>
        </p:nvSpPr>
        <p:spPr>
          <a:xfrm>
            <a:off x="5228527" y="1845540"/>
            <a:ext cx="5800493"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Seq by synthesis reads one base at a time</a:t>
            </a:r>
            <a:br>
              <a:rPr lang="en-US" sz="2400" dirty="0">
                <a:cs typeface="Calibri"/>
              </a:rPr>
            </a:br>
            <a:endParaRPr lang="en-US" sz="2400" dirty="0"/>
          </a:p>
          <a:p>
            <a:pPr marL="285750" indent="-285750">
              <a:buFont typeface="Arial"/>
              <a:buChar char="•"/>
            </a:pPr>
            <a:r>
              <a:rPr lang="en-US" sz="2400" dirty="0"/>
              <a:t>Each of these bases has a probability of being wrongly called, i.e. the true base in the input DNA is not the one we get reported</a:t>
            </a:r>
            <a:br>
              <a:rPr lang="en-US" sz="2400" dirty="0"/>
            </a:br>
            <a:endParaRPr lang="en-US" dirty="0"/>
          </a:p>
          <a:p>
            <a:pPr marL="285750" indent="-285750">
              <a:buFont typeface="Arial"/>
              <a:buChar char="•"/>
            </a:pPr>
            <a:r>
              <a:rPr lang="en-US" sz="2400" dirty="0">
                <a:cs typeface="Calibri"/>
              </a:rPr>
              <a:t>We want to omit bases with a high probability of being wrong (more in next session)</a:t>
            </a:r>
            <a:br>
              <a:rPr lang="en-US" sz="2400" dirty="0">
                <a:cs typeface="Calibri"/>
              </a:rPr>
            </a:br>
            <a:endParaRPr lang="en-US" sz="2400" dirty="0">
              <a:cs typeface="Calibri"/>
            </a:endParaRPr>
          </a:p>
          <a:p>
            <a:pPr marL="285750" indent="-285750">
              <a:buFont typeface="Arial"/>
              <a:buChar char="•"/>
            </a:pPr>
            <a:r>
              <a:rPr lang="en-US" sz="2400" dirty="0">
                <a:cs typeface="Calibri"/>
              </a:rPr>
              <a:t>Quality often decays along the read</a:t>
            </a:r>
          </a:p>
        </p:txBody>
      </p:sp>
    </p:spTree>
    <p:extLst>
      <p:ext uri="{BB962C8B-B14F-4D97-AF65-F5344CB8AC3E}">
        <p14:creationId xmlns:p14="http://schemas.microsoft.com/office/powerpoint/2010/main" val="427965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3BF3A65-E3B5-E54B-9CE0-6C94C6170F43}"/>
              </a:ext>
            </a:extLst>
          </p:cNvPr>
          <p:cNvSpPr/>
          <p:nvPr/>
        </p:nvSpPr>
        <p:spPr>
          <a:xfrm>
            <a:off x="7348149" y="1934431"/>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279305"/>
            <a:ext cx="1930639" cy="1384995"/>
          </a:xfrm>
          <a:prstGeom prst="rect">
            <a:avLst/>
          </a:prstGeom>
          <a:noFill/>
        </p:spPr>
        <p:txBody>
          <a:bodyPr wrap="square" rtlCol="0">
            <a:spAutoFit/>
          </a:bodyPr>
          <a:lstStyle/>
          <a:p>
            <a:r>
              <a:rPr lang="en-GB" sz="2800" b="1" dirty="0"/>
              <a:t>cleaned </a:t>
            </a:r>
          </a:p>
          <a:p>
            <a:r>
              <a:rPr lang="en-GB" sz="2800" b="1" dirty="0"/>
              <a:t>trimmed </a:t>
            </a:r>
          </a:p>
          <a:p>
            <a:r>
              <a:rPr lang="en-GB" sz="2800" b="1" dirty="0"/>
              <a:t>reads</a:t>
            </a:r>
          </a:p>
        </p:txBody>
      </p:sp>
      <p:grpSp>
        <p:nvGrpSpPr>
          <p:cNvPr id="17" name="Group 16">
            <a:extLst>
              <a:ext uri="{FF2B5EF4-FFF2-40B4-BE49-F238E27FC236}">
                <a16:creationId xmlns:a16="http://schemas.microsoft.com/office/drawing/2014/main" id="{4E8A5405-9FD4-FE01-2B2C-3244D8F582D0}"/>
              </a:ext>
            </a:extLst>
          </p:cNvPr>
          <p:cNvGrpSpPr/>
          <p:nvPr/>
        </p:nvGrpSpPr>
        <p:grpSpPr>
          <a:xfrm>
            <a:off x="7348149" y="1934431"/>
            <a:ext cx="1666305" cy="1258135"/>
            <a:chOff x="7358881" y="1655389"/>
            <a:chExt cx="1666305" cy="1258135"/>
          </a:xfrm>
        </p:grpSpPr>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grpSp>
      <p:grpSp>
        <p:nvGrpSpPr>
          <p:cNvPr id="10" name="Group 9">
            <a:extLst>
              <a:ext uri="{FF2B5EF4-FFF2-40B4-BE49-F238E27FC236}">
                <a16:creationId xmlns:a16="http://schemas.microsoft.com/office/drawing/2014/main" id="{9A2EEE58-6E7B-1F9A-AF8F-0AC79970AB53}"/>
              </a:ext>
            </a:extLst>
          </p:cNvPr>
          <p:cNvGrpSpPr/>
          <p:nvPr/>
        </p:nvGrpSpPr>
        <p:grpSpPr>
          <a:xfrm>
            <a:off x="2625329" y="1933439"/>
            <a:ext cx="1896365" cy="2768846"/>
            <a:chOff x="2560935" y="1654397"/>
            <a:chExt cx="1896365" cy="2768846"/>
          </a:xfrm>
        </p:grpSpPr>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dirty="0"/>
                <a:t>”raw”</a:t>
              </a:r>
            </a:p>
            <a:p>
              <a:r>
                <a:rPr lang="en-GB" sz="2800" b="1" dirty="0"/>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10" name="TextBox 109">
            <a:extLst>
              <a:ext uri="{FF2B5EF4-FFF2-40B4-BE49-F238E27FC236}">
                <a16:creationId xmlns:a16="http://schemas.microsoft.com/office/drawing/2014/main" id="{B7AA0242-5EC6-A844-970D-6FF7D40E08EB}"/>
              </a:ext>
            </a:extLst>
          </p:cNvPr>
          <p:cNvSpPr txBox="1"/>
          <p:nvPr/>
        </p:nvSpPr>
        <p:spPr>
          <a:xfrm>
            <a:off x="4740804" y="1937867"/>
            <a:ext cx="2434449" cy="1938992"/>
          </a:xfrm>
          <a:prstGeom prst="rect">
            <a:avLst/>
          </a:prstGeom>
          <a:noFill/>
        </p:spPr>
        <p:txBody>
          <a:bodyPr wrap="none" rtlCol="0">
            <a:spAutoFit/>
          </a:bodyPr>
          <a:lstStyle/>
          <a:p>
            <a:r>
              <a:rPr lang="en-GB" sz="2400" b="1" dirty="0"/>
              <a:t>Remove:</a:t>
            </a:r>
          </a:p>
          <a:p>
            <a:r>
              <a:rPr lang="en-GB" sz="2400" b="1" dirty="0"/>
              <a:t>Adapters</a:t>
            </a:r>
          </a:p>
          <a:p>
            <a:r>
              <a:rPr lang="en-GB" sz="2400" b="1" dirty="0"/>
              <a:t>Low quality reads</a:t>
            </a:r>
          </a:p>
          <a:p>
            <a:r>
              <a:rPr lang="en-GB" sz="2400" b="1" dirty="0"/>
              <a:t>Poly-A tails</a:t>
            </a:r>
          </a:p>
          <a:p>
            <a:endParaRPr lang="en-GB" sz="2400" b="1" dirty="0">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ounded Rectangle 4">
            <a:extLst>
              <a:ext uri="{FF2B5EF4-FFF2-40B4-BE49-F238E27FC236}">
                <a16:creationId xmlns:a16="http://schemas.microsoft.com/office/drawing/2014/main" id="{7C38D84B-A842-9029-8FC5-9D8296796709}"/>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5132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19</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214220" y="4671947"/>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835739" y="3426962"/>
            <a:ext cx="5500873" cy="30957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70330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214220" y="3676573"/>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678054"/>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9391337" y="4740338"/>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8314436" y="3685788"/>
            <a:ext cx="677259" cy="2903976"/>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8" name="Rounded Rectangle 6">
            <a:extLst>
              <a:ext uri="{FF2B5EF4-FFF2-40B4-BE49-F238E27FC236}">
                <a16:creationId xmlns:a16="http://schemas.microsoft.com/office/drawing/2014/main" id="{E2E3F594-35DE-9DE4-824B-7F1884046D55}"/>
              </a:ext>
            </a:extLst>
          </p:cNvPr>
          <p:cNvSpPr/>
          <p:nvPr/>
        </p:nvSpPr>
        <p:spPr>
          <a:xfrm>
            <a:off x="4214725" y="1690687"/>
            <a:ext cx="3221647" cy="67156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dirty="0"/>
              <a:t>Workflow overview</a:t>
            </a:r>
          </a:p>
        </p:txBody>
      </p:sp>
      <p:sp>
        <p:nvSpPr>
          <p:cNvPr id="9" name="Rounded Rectangle 6">
            <a:extLst>
              <a:ext uri="{FF2B5EF4-FFF2-40B4-BE49-F238E27FC236}">
                <a16:creationId xmlns:a16="http://schemas.microsoft.com/office/drawing/2014/main" id="{6581CA41-BA92-3D80-3C92-BDAB0369A355}"/>
              </a:ext>
            </a:extLst>
          </p:cNvPr>
          <p:cNvSpPr/>
          <p:nvPr/>
        </p:nvSpPr>
        <p:spPr>
          <a:xfrm>
            <a:off x="4214725" y="2688800"/>
            <a:ext cx="5250070" cy="66083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dirty="0"/>
              <a:t>Library prep and </a:t>
            </a:r>
            <a:r>
              <a:rPr lang="en-GB" sz="2800" b="1" dirty="0" err="1"/>
              <a:t>seq</a:t>
            </a:r>
            <a:r>
              <a:rPr lang="en-GB" sz="2800" b="1" dirty="0"/>
              <a:t> technology</a:t>
            </a:r>
            <a:endParaRPr lang="en-US" dirty="0" err="1"/>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20</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dirty="0"/>
              <a:t>reference</a:t>
            </a:r>
          </a:p>
          <a:p>
            <a:r>
              <a:rPr lang="en-GB" sz="2800" dirty="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964467"/>
            <a:ext cx="882165"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fasta</a:t>
            </a:r>
            <a:endParaRPr lang="en-GB" sz="2400" b="1" dirty="0">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dirty="0"/>
              <a:t>Aligned</a:t>
            </a:r>
          </a:p>
          <a:p>
            <a:r>
              <a:rPr lang="en-GB" sz="2800" dirty="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dirty="0"/>
              <a:t>cleaned </a:t>
            </a:r>
          </a:p>
          <a:p>
            <a:r>
              <a:rPr lang="en-GB" sz="2800" dirty="0"/>
              <a:t>trimmed </a:t>
            </a:r>
          </a:p>
          <a:p>
            <a:r>
              <a:rPr lang="en-GB" sz="2800" dirty="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96446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975199"/>
            <a:ext cx="1703928" cy="461665"/>
          </a:xfrm>
          <a:prstGeom prst="rect">
            <a:avLst/>
          </a:prstGeom>
          <a:noFill/>
        </p:spPr>
        <p:txBody>
          <a:bodyPr wrap="none" rtlCol="0">
            <a:spAutoFit/>
          </a:bodyPr>
          <a:lstStyle/>
          <a:p>
            <a:r>
              <a:rPr lang="en-GB" sz="2400" b="1" dirty="0">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3231694"/>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3257887"/>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Rounded Rectangle 4">
            <a:extLst>
              <a:ext uri="{FF2B5EF4-FFF2-40B4-BE49-F238E27FC236}">
                <a16:creationId xmlns:a16="http://schemas.microsoft.com/office/drawing/2014/main" id="{122BB787-9C1E-37A4-F289-03257E3C1AE0}"/>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560529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21</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21724" y="1719330"/>
            <a:ext cx="51150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Mapping is the process of figuring out the most likely origin of</a:t>
            </a:r>
            <a:br>
              <a:rPr lang="en-US" sz="2400" dirty="0"/>
            </a:br>
            <a:r>
              <a:rPr lang="en-US" sz="2400" dirty="0"/>
              <a:t>a read in a reference genome.</a:t>
            </a:r>
            <a:endParaRPr lang="en-US" dirty="0">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pic>
        <p:nvPicPr>
          <p:cNvPr id="8" name="Picture 8" descr="A picture containing application&#10;&#10;Description automatically generated">
            <a:extLst>
              <a:ext uri="{FF2B5EF4-FFF2-40B4-BE49-F238E27FC236}">
                <a16:creationId xmlns:a16="http://schemas.microsoft.com/office/drawing/2014/main" id="{6246F320-3268-A7A4-0CE7-5EADBFAB80C6}"/>
              </a:ext>
            </a:extLst>
          </p:cNvPr>
          <p:cNvPicPr>
            <a:picLocks noChangeAspect="1"/>
          </p:cNvPicPr>
          <p:nvPr/>
        </p:nvPicPr>
        <p:blipFill rotWithShape="1">
          <a:blip r:embed="rId2"/>
          <a:srcRect r="46444" b="1587"/>
          <a:stretch/>
        </p:blipFill>
        <p:spPr>
          <a:xfrm>
            <a:off x="1171978" y="3809336"/>
            <a:ext cx="3963705" cy="656155"/>
          </a:xfrm>
          <a:prstGeom prst="rect">
            <a:avLst/>
          </a:prstGeom>
        </p:spPr>
      </p:pic>
      <p:sp>
        <p:nvSpPr>
          <p:cNvPr id="10" name="TextBox 9">
            <a:extLst>
              <a:ext uri="{FF2B5EF4-FFF2-40B4-BE49-F238E27FC236}">
                <a16:creationId xmlns:a16="http://schemas.microsoft.com/office/drawing/2014/main" id="{675FF85C-A668-37E1-54E5-CC6E7DBAC1C6}"/>
              </a:ext>
            </a:extLst>
          </p:cNvPr>
          <p:cNvSpPr txBox="1"/>
          <p:nvPr/>
        </p:nvSpPr>
        <p:spPr>
          <a:xfrm>
            <a:off x="1026948" y="356854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Gene A</a:t>
            </a:r>
            <a:endParaRPr lang="en-US" dirty="0">
              <a:cs typeface="Calibri"/>
            </a:endParaRPr>
          </a:p>
        </p:txBody>
      </p:sp>
      <p:sp>
        <p:nvSpPr>
          <p:cNvPr id="11" name="TextBox 10">
            <a:extLst>
              <a:ext uri="{FF2B5EF4-FFF2-40B4-BE49-F238E27FC236}">
                <a16:creationId xmlns:a16="http://schemas.microsoft.com/office/drawing/2014/main" id="{20679A09-312A-7FBF-29BF-AC1B5D74B0F6}"/>
              </a:ext>
            </a:extLst>
          </p:cNvPr>
          <p:cNvSpPr txBox="1"/>
          <p:nvPr/>
        </p:nvSpPr>
        <p:spPr>
          <a:xfrm>
            <a:off x="3098301" y="3568549"/>
            <a:ext cx="1327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Gene B</a:t>
            </a:r>
            <a:endParaRPr lang="en-US" dirty="0">
              <a:cs typeface="Calibri"/>
            </a:endParaRPr>
          </a:p>
        </p:txBody>
      </p:sp>
      <p:sp>
        <p:nvSpPr>
          <p:cNvPr id="13" name="TextBox 12">
            <a:extLst>
              <a:ext uri="{FF2B5EF4-FFF2-40B4-BE49-F238E27FC236}">
                <a16:creationId xmlns:a16="http://schemas.microsoft.com/office/drawing/2014/main" id="{A61679BE-678B-3EE2-EFB8-484D2F1E3FD2}"/>
              </a:ext>
            </a:extLst>
          </p:cNvPr>
          <p:cNvSpPr txBox="1"/>
          <p:nvPr/>
        </p:nvSpPr>
        <p:spPr>
          <a:xfrm>
            <a:off x="6334259" y="1730062"/>
            <a:ext cx="550142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This is not straightforward:</a:t>
            </a:r>
          </a:p>
          <a:p>
            <a:endParaRPr lang="en-US" sz="2000" dirty="0">
              <a:cs typeface="Calibri"/>
            </a:endParaRPr>
          </a:p>
          <a:p>
            <a:pPr marL="342900" indent="-342900">
              <a:buAutoNum type="arabicPeriod"/>
            </a:pPr>
            <a:r>
              <a:rPr lang="en-US" sz="2000" dirty="0"/>
              <a:t>search space problem</a:t>
            </a:r>
            <a:endParaRPr lang="en-US" sz="2000" dirty="0">
              <a:cs typeface="Calibri" panose="020F0502020204030204"/>
            </a:endParaRPr>
          </a:p>
          <a:p>
            <a:pPr marL="800100" lvl="1" indent="-342900">
              <a:buFont typeface="Arial"/>
              <a:buChar char="•"/>
            </a:pPr>
            <a:r>
              <a:rPr lang="en-US" dirty="0">
                <a:ea typeface="+mn-lt"/>
                <a:cs typeface="+mn-lt"/>
              </a:rPr>
              <a:t>millions/ billions of reads VS large reference (the human genome is 3.2 billion bases)</a:t>
            </a:r>
            <a:br>
              <a:rPr lang="en-US" dirty="0">
                <a:ea typeface="+mn-lt"/>
                <a:cs typeface="+mn-lt"/>
              </a:rPr>
            </a:br>
            <a:endParaRPr lang="en-US" dirty="0">
              <a:ea typeface="+mn-lt"/>
              <a:cs typeface="+mn-lt"/>
            </a:endParaRPr>
          </a:p>
          <a:p>
            <a:pPr marL="342900" indent="-342900">
              <a:buAutoNum type="arabicPeriod"/>
            </a:pPr>
            <a:r>
              <a:rPr lang="en-US" sz="2000" dirty="0">
                <a:ea typeface="+mn-lt"/>
                <a:cs typeface="+mn-lt"/>
              </a:rPr>
              <a:t>non-exact matching</a:t>
            </a:r>
            <a:endParaRPr lang="en-US" sz="2000" dirty="0">
              <a:cs typeface="Calibri"/>
            </a:endParaRPr>
          </a:p>
          <a:p>
            <a:pPr marL="800100" lvl="1" indent="-342900">
              <a:buFont typeface="Arial"/>
              <a:buChar char="•"/>
            </a:pPr>
            <a:r>
              <a:rPr lang="en-US" dirty="0">
                <a:ea typeface="+mn-lt"/>
                <a:cs typeface="+mn-lt"/>
              </a:rPr>
              <a:t>Many reads will not match perfectly due to mutations compared to reference and sequencing errors. This complicates finding the best match. </a:t>
            </a:r>
            <a:br>
              <a:rPr lang="en-US" dirty="0">
                <a:ea typeface="+mn-lt"/>
                <a:cs typeface="+mn-lt"/>
              </a:rPr>
            </a:br>
            <a:endParaRPr lang="en-US" dirty="0">
              <a:ea typeface="+mn-lt"/>
              <a:cs typeface="+mn-lt"/>
            </a:endParaRPr>
          </a:p>
          <a:p>
            <a:pPr marL="342900" indent="-342900">
              <a:buAutoNum type="arabicPeriod"/>
            </a:pPr>
            <a:r>
              <a:rPr lang="en-US" sz="2000" dirty="0">
                <a:ea typeface="+mn-lt"/>
                <a:cs typeface="+mn-lt"/>
              </a:rPr>
              <a:t>multi mappers (repeat sequences) </a:t>
            </a:r>
          </a:p>
          <a:p>
            <a:pPr marL="800100" lvl="1" indent="-342900">
              <a:buFont typeface="Arial"/>
              <a:buChar char="•"/>
            </a:pPr>
            <a:r>
              <a:rPr lang="en-US" dirty="0">
                <a:ea typeface="+mn-lt"/>
                <a:cs typeface="+mn-lt"/>
              </a:rPr>
              <a:t>If a read cannot be </a:t>
            </a:r>
            <a:r>
              <a:rPr lang="en-US" dirty="0" err="1">
                <a:ea typeface="+mn-lt"/>
                <a:cs typeface="+mn-lt"/>
              </a:rPr>
              <a:t>unambigiously</a:t>
            </a:r>
            <a:r>
              <a:rPr lang="en-US" dirty="0">
                <a:ea typeface="+mn-lt"/>
                <a:cs typeface="+mn-lt"/>
              </a:rPr>
              <a:t> assigned, should the program report all possible positions, none or pick one heuristically or randomly?</a:t>
            </a:r>
            <a:endParaRPr lang="en-US" dirty="0">
              <a:cs typeface="Calibri"/>
            </a:endParaRPr>
          </a:p>
          <a:p>
            <a:pPr marL="342900" indent="-342900">
              <a:buFont typeface="Arial"/>
              <a:buChar char="•"/>
            </a:pPr>
            <a:endParaRPr lang="en-US" dirty="0">
              <a:cs typeface="Calibri"/>
            </a:endParaRPr>
          </a:p>
        </p:txBody>
      </p:sp>
    </p:spTree>
    <p:extLst>
      <p:ext uri="{BB962C8B-B14F-4D97-AF65-F5344CB8AC3E}">
        <p14:creationId xmlns:p14="http://schemas.microsoft.com/office/powerpoint/2010/main" val="218245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BBBC6C-953B-FEAB-3F94-09BC69707B5A}"/>
              </a:ext>
            </a:extLst>
          </p:cNvPr>
          <p:cNvSpPr>
            <a:spLocks noGrp="1"/>
          </p:cNvSpPr>
          <p:nvPr>
            <p:ph type="sldNum" sz="quarter" idx="12"/>
          </p:nvPr>
        </p:nvSpPr>
        <p:spPr/>
        <p:txBody>
          <a:bodyPr/>
          <a:lstStyle/>
          <a:p>
            <a:fld id="{488F6B55-2FBF-E645-B561-8271EEC5CE3D}" type="slidenum">
              <a:rPr lang="en-GB" smtClean="0"/>
              <a:t>23</a:t>
            </a:fld>
            <a:endParaRPr lang="en-GB"/>
          </a:p>
        </p:txBody>
      </p:sp>
      <p:sp>
        <p:nvSpPr>
          <p:cNvPr id="5" name="TextBox 4">
            <a:extLst>
              <a:ext uri="{FF2B5EF4-FFF2-40B4-BE49-F238E27FC236}">
                <a16:creationId xmlns:a16="http://schemas.microsoft.com/office/drawing/2014/main" id="{09A2BDED-DFF3-9ADD-77F4-1A78098C1122}"/>
              </a:ext>
            </a:extLst>
          </p:cNvPr>
          <p:cNvSpPr txBox="1"/>
          <p:nvPr/>
        </p:nvSpPr>
        <p:spPr>
          <a:xfrm>
            <a:off x="1096850" y="1805189"/>
            <a:ext cx="7959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Before being able to do alignment, we have to prepare the reference genome. </a:t>
            </a:r>
            <a:endParaRPr lang="en-US" sz="2400" dirty="0">
              <a:cs typeface="Calibri" panose="020F0502020204030204"/>
            </a:endParaRPr>
          </a:p>
        </p:txBody>
      </p:sp>
      <p:sp>
        <p:nvSpPr>
          <p:cNvPr id="7" name="Rounded Rectangle 65">
            <a:extLst>
              <a:ext uri="{FF2B5EF4-FFF2-40B4-BE49-F238E27FC236}">
                <a16:creationId xmlns:a16="http://schemas.microsoft.com/office/drawing/2014/main" id="{3D2055ED-A5AB-DF35-D9C8-3DB591D0CB9A}"/>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TextBox 1">
            <a:extLst>
              <a:ext uri="{FF2B5EF4-FFF2-40B4-BE49-F238E27FC236}">
                <a16:creationId xmlns:a16="http://schemas.microsoft.com/office/drawing/2014/main" id="{98589240-B477-F8B7-39F8-8D20B70A10F6}"/>
              </a:ext>
            </a:extLst>
          </p:cNvPr>
          <p:cNvSpPr txBox="1"/>
          <p:nvPr/>
        </p:nvSpPr>
        <p:spPr>
          <a:xfrm>
            <a:off x="4402427" y="3983865"/>
            <a:ext cx="56302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C00000"/>
                </a:solidFill>
              </a:rPr>
              <a:t>Slide on genome indexing</a:t>
            </a:r>
            <a:endParaRPr lang="en-US" sz="3600">
              <a:solidFill>
                <a:srgbClr val="C00000"/>
              </a:solidFill>
              <a:cs typeface="Calibri" panose="020F0502020204030204"/>
            </a:endParaRPr>
          </a:p>
        </p:txBody>
      </p:sp>
    </p:spTree>
    <p:extLst>
      <p:ext uri="{BB962C8B-B14F-4D97-AF65-F5344CB8AC3E}">
        <p14:creationId xmlns:p14="http://schemas.microsoft.com/office/powerpoint/2010/main" val="232108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25</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27</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28</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dirty="0"/>
              <a:t>*</a:t>
            </a:r>
            <a:r>
              <a:rPr lang="da-DK" b="1" dirty="0" err="1"/>
              <a:t>might</a:t>
            </a:r>
            <a:r>
              <a:rPr lang="da-DK" b="1" dirty="0"/>
              <a:t> not </a:t>
            </a:r>
            <a:r>
              <a:rPr lang="da-DK" b="1" dirty="0" err="1"/>
              <a:t>be</a:t>
            </a:r>
            <a:r>
              <a:rPr lang="da-DK" b="1" dirty="0"/>
              <a:t> </a:t>
            </a:r>
            <a:r>
              <a:rPr lang="da-DK" b="1" dirty="0" err="1"/>
              <a:t>recommended</a:t>
            </a:r>
            <a:r>
              <a:rPr lang="da-DK" b="1" dirty="0"/>
              <a:t> </a:t>
            </a:r>
            <a:r>
              <a:rPr lang="da-DK" b="1" dirty="0">
                <a:sym typeface="Wingdings" pitchFamily="2" charset="2"/>
              </a:rPr>
              <a:t></a:t>
            </a:r>
            <a:r>
              <a:rPr lang="da-DK" b="1" dirty="0"/>
              <a:t> </a:t>
            </a:r>
            <a:r>
              <a:rPr lang="da-DK" b="1" dirty="0" err="1"/>
              <a:t>see</a:t>
            </a:r>
            <a:r>
              <a:rPr lang="da-DK" b="1" dirty="0"/>
              <a:t> in </a:t>
            </a:r>
            <a:r>
              <a:rPr lang="da-DK" b="1" dirty="0" err="1"/>
              <a:t>next</a:t>
            </a:r>
            <a:r>
              <a:rPr lang="da-DK" b="1" dirty="0"/>
              <a:t> slides</a:t>
            </a:r>
          </a:p>
        </p:txBody>
      </p:sp>
      <p:sp>
        <p:nvSpPr>
          <p:cNvPr id="10" name="Rounded Rectangle 4">
            <a:extLst>
              <a:ext uri="{FF2B5EF4-FFF2-40B4-BE49-F238E27FC236}">
                <a16:creationId xmlns:a16="http://schemas.microsoft.com/office/drawing/2014/main" id="{F388A88F-6AD7-8932-65A6-183477BB92A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957570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endParaRPr lang="en-GB" sz="2200" dirty="0"/>
          </a:p>
          <a:p>
            <a:r>
              <a:rPr lang="en-GB" sz="2200" dirty="0"/>
              <a:t>Ribosomal house keeping genes</a:t>
            </a:r>
          </a:p>
          <a:p>
            <a:r>
              <a:rPr lang="en-GB" sz="2200" dirty="0"/>
              <a:t>PCR preferentially enriches smaller and more GC-poor molecules </a:t>
            </a:r>
          </a:p>
          <a:p>
            <a:r>
              <a:rPr lang="en-GB" sz="2200" dirty="0"/>
              <a:t>Over amplification</a:t>
            </a:r>
          </a:p>
          <a:p>
            <a:r>
              <a:rPr lang="en-GB" sz="2200" dirty="0"/>
              <a:t>Low library complexity</a:t>
            </a:r>
          </a:p>
          <a:p>
            <a:endParaRPr lang="en-GB" sz="2200" dirty="0"/>
          </a:p>
          <a:p>
            <a:r>
              <a:rPr lang="en-GB" sz="2200" dirty="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29</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30</a:t>
            </a:fld>
            <a:endParaRPr lang="en-GB" dirty="0"/>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9" name="Rounded Rectangle 4">
            <a:extLst>
              <a:ext uri="{FF2B5EF4-FFF2-40B4-BE49-F238E27FC236}">
                <a16:creationId xmlns:a16="http://schemas.microsoft.com/office/drawing/2014/main" id="{031675EE-3E72-3060-78BB-1AA02D9C2415}"/>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25658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31</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32</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33</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6915970" y="2545332"/>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33448"/>
            <a:ext cx="6821918" cy="1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dirty="0">
                <a:solidFill>
                  <a:srgbClr val="C00000"/>
                </a:solidFill>
              </a:rPr>
              <a:t>.</a:t>
            </a:r>
            <a:r>
              <a:rPr lang="da-DK" sz="2400" b="1" dirty="0" err="1">
                <a:solidFill>
                  <a:srgbClr val="C00000"/>
                </a:solidFill>
              </a:rPr>
              <a:t>fastq</a:t>
            </a:r>
            <a:endParaRPr lang="da-DK" sz="2400" b="1" dirty="0">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dirty="0">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dirty="0">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5412839" y="905168"/>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dirty="0"/>
              <a:t>Quality control check: </a:t>
            </a:r>
            <a:r>
              <a:rPr lang="en-GB" sz="2400" b="1" dirty="0" err="1"/>
              <a:t>MultiQC</a:t>
            </a:r>
            <a:r>
              <a:rPr lang="en-GB" sz="2400" b="1" dirty="0"/>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12218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17497" y="309760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202693" y="3109724"/>
            <a:ext cx="0" cy="273437"/>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lIns="91440" tIns="45720" rIns="91440" bIns="45720" rtlCol="0" anchor="t">
            <a:spAutoFit/>
          </a:bodyPr>
          <a:lstStyle/>
          <a:p>
            <a:r>
              <a:rPr lang="da-DK" sz="2400" b="1" dirty="0">
                <a:solidFill>
                  <a:srgbClr val="C00000"/>
                </a:solidFill>
              </a:rPr>
              <a:t>.</a:t>
            </a:r>
            <a:r>
              <a:rPr lang="da-DK" sz="2400" b="1" dirty="0" err="1">
                <a:solidFill>
                  <a:srgbClr val="C00000"/>
                </a:solidFill>
              </a:rPr>
              <a:t>tsv</a:t>
            </a:r>
            <a:endParaRPr lang="da-DK" sz="2400" b="1" dirty="0">
              <a:solidFill>
                <a:srgbClr val="C00000"/>
              </a:solidFill>
              <a:cs typeface="Calibri"/>
            </a:endParaRPr>
          </a:p>
        </p:txBody>
      </p:sp>
      <p:sp>
        <p:nvSpPr>
          <p:cNvPr id="3" name="Rounded Rectangle 4">
            <a:extLst>
              <a:ext uri="{FF2B5EF4-FFF2-40B4-BE49-F238E27FC236}">
                <a16:creationId xmlns:a16="http://schemas.microsoft.com/office/drawing/2014/main" id="{D5FFB991-0211-B7F2-A652-3B2FAB49B3B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cxnSp>
        <p:nvCxnSpPr>
          <p:cNvPr id="2" name="Straight Arrow Connector 1">
            <a:extLst>
              <a:ext uri="{FF2B5EF4-FFF2-40B4-BE49-F238E27FC236}">
                <a16:creationId xmlns:a16="http://schemas.microsoft.com/office/drawing/2014/main" id="{18658924-89EE-287D-2CF6-43A4CEB4E057}"/>
              </a:ext>
            </a:extLst>
          </p:cNvPr>
          <p:cNvCxnSpPr>
            <a:cxnSpLocks/>
          </p:cNvCxnSpPr>
          <p:nvPr/>
        </p:nvCxnSpPr>
        <p:spPr>
          <a:xfrm flipV="1">
            <a:off x="10399771" y="4069963"/>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B97A72-3697-3AC7-1862-C44F363514A2}"/>
              </a:ext>
            </a:extLst>
          </p:cNvPr>
          <p:cNvCxnSpPr>
            <a:cxnSpLocks/>
          </p:cNvCxnSpPr>
          <p:nvPr/>
        </p:nvCxnSpPr>
        <p:spPr>
          <a:xfrm flipV="1">
            <a:off x="10330977" y="310537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225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34</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marL="0" indent="0">
              <a:buNone/>
            </a:pPr>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a:t>
            </a:r>
          </a:p>
          <a:p>
            <a:pPr marL="0" indent="0">
              <a:buNone/>
            </a:pPr>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Pseudoalignment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35</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1A72-AD1F-6088-2079-EC9D35DF31B6}"/>
              </a:ext>
            </a:extLst>
          </p:cNvPr>
          <p:cNvSpPr>
            <a:spLocks noGrp="1"/>
          </p:cNvSpPr>
          <p:nvPr>
            <p:ph type="title"/>
          </p:nvPr>
        </p:nvSpPr>
        <p:spPr/>
        <p:txBody>
          <a:bodyPr/>
          <a:lstStyle/>
          <a:p>
            <a:r>
              <a:rPr lang="en-US" dirty="0">
                <a:cs typeface="Calibri Light"/>
              </a:rPr>
              <a:t>More on this if someone has time to look into it</a:t>
            </a:r>
            <a:endParaRPr lang="en-US" dirty="0"/>
          </a:p>
        </p:txBody>
      </p:sp>
      <p:sp>
        <p:nvSpPr>
          <p:cNvPr id="3" name="Content Placeholder 2">
            <a:extLst>
              <a:ext uri="{FF2B5EF4-FFF2-40B4-BE49-F238E27FC236}">
                <a16:creationId xmlns:a16="http://schemas.microsoft.com/office/drawing/2014/main" id="{73E0F1C6-86EF-D301-32F7-CA69E37D6B3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AEE3D6-04C2-0237-6251-A0E6D8F30F78}"/>
              </a:ext>
            </a:extLst>
          </p:cNvPr>
          <p:cNvSpPr>
            <a:spLocks noGrp="1"/>
          </p:cNvSpPr>
          <p:nvPr>
            <p:ph type="sldNum" sz="quarter" idx="12"/>
          </p:nvPr>
        </p:nvSpPr>
        <p:spPr/>
        <p:txBody>
          <a:bodyPr/>
          <a:lstStyle/>
          <a:p>
            <a:fld id="{488F6B55-2FBF-E645-B561-8271EEC5CE3D}" type="slidenum">
              <a:rPr lang="en-GB" smtClean="0"/>
              <a:t>36</a:t>
            </a:fld>
            <a:endParaRPr lang="en-GB"/>
          </a:p>
        </p:txBody>
      </p:sp>
    </p:spTree>
    <p:extLst>
      <p:ext uri="{BB962C8B-B14F-4D97-AF65-F5344CB8AC3E}">
        <p14:creationId xmlns:p14="http://schemas.microsoft.com/office/powerpoint/2010/main" val="4250233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dirty="0"/>
              <a:t>VISUALISE</a:t>
            </a:r>
          </a:p>
          <a:p>
            <a:r>
              <a:rPr lang="en-GB" sz="2400" b="1" dirty="0"/>
              <a:t>reads per bin</a:t>
            </a:r>
            <a:endParaRPr lang="en-GB" sz="1200" b="1" dirty="0"/>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dirty="0"/>
              <a:t>Genome browser visualization</a:t>
            </a:r>
          </a:p>
        </p:txBody>
      </p:sp>
      <p:sp>
        <p:nvSpPr>
          <p:cNvPr id="9" name="Rounded Rectangle 4">
            <a:extLst>
              <a:ext uri="{FF2B5EF4-FFF2-40B4-BE49-F238E27FC236}">
                <a16:creationId xmlns:a16="http://schemas.microsoft.com/office/drawing/2014/main" id="{1DC0E932-7578-D3D4-7ADC-E0CFC9D0ED0F}"/>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424404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38</a:t>
            </a:fld>
            <a:endParaRPr lang="en-GB" dirty="0"/>
          </a:p>
        </p:txBody>
      </p:sp>
      <p:sp>
        <p:nvSpPr>
          <p:cNvPr id="8" name="Rounded Rectangle 4">
            <a:extLst>
              <a:ext uri="{FF2B5EF4-FFF2-40B4-BE49-F238E27FC236}">
                <a16:creationId xmlns:a16="http://schemas.microsoft.com/office/drawing/2014/main" id="{05FE352A-81AE-B333-BE22-3953D33CFDB8}"/>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028644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39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1051399"/>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686432"/>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919515"/>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583872" y="1615321"/>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474333" y="1801938"/>
            <a:ext cx="1143049" cy="461665"/>
          </a:xfrm>
          <a:prstGeom prst="rect">
            <a:avLst/>
          </a:prstGeom>
          <a:noFill/>
        </p:spPr>
        <p:txBody>
          <a:bodyPr wrap="square" rtlCol="0">
            <a:spAutoFit/>
          </a:bodyPr>
          <a:lstStyle/>
          <a:p>
            <a:pPr algn="ctr"/>
            <a:r>
              <a:rPr lang="en-GB" sz="1200" dirty="0"/>
              <a:t>Chromosome Regions</a:t>
            </a:r>
          </a:p>
        </p:txBody>
      </p:sp>
      <p:sp>
        <p:nvSpPr>
          <p:cNvPr id="20" name="TextBox 19">
            <a:extLst>
              <a:ext uri="{FF2B5EF4-FFF2-40B4-BE49-F238E27FC236}">
                <a16:creationId xmlns:a16="http://schemas.microsoft.com/office/drawing/2014/main" id="{0A1D4BEE-7C6F-604B-4886-400A5B42AE4E}"/>
              </a:ext>
            </a:extLst>
          </p:cNvPr>
          <p:cNvSpPr txBox="1"/>
          <p:nvPr/>
        </p:nvSpPr>
        <p:spPr>
          <a:xfrm>
            <a:off x="4310992" y="588668"/>
            <a:ext cx="3074816" cy="523220"/>
          </a:xfrm>
          <a:prstGeom prst="rect">
            <a:avLst/>
          </a:prstGeom>
          <a:noFill/>
        </p:spPr>
        <p:txBody>
          <a:bodyPr wrap="none" lIns="91440" tIns="45720" rIns="91440" bIns="45720" rtlCol="0" anchor="t">
            <a:spAutoFit/>
          </a:bodyPr>
          <a:lstStyle/>
          <a:p>
            <a:r>
              <a:rPr lang="en-GB" sz="2800" dirty="0"/>
              <a:t>Today we will use ...</a:t>
            </a:r>
            <a:endParaRPr lang="en-US" dirty="0"/>
          </a:p>
        </p:txBody>
      </p:sp>
      <p:sp>
        <p:nvSpPr>
          <p:cNvPr id="21" name="Rectangle 20">
            <a:extLst>
              <a:ext uri="{FF2B5EF4-FFF2-40B4-BE49-F238E27FC236}">
                <a16:creationId xmlns:a16="http://schemas.microsoft.com/office/drawing/2014/main" id="{2AFA359D-93C9-7603-D612-C25F227858AD}"/>
              </a:ext>
            </a:extLst>
          </p:cNvPr>
          <p:cNvSpPr/>
          <p:nvPr/>
        </p:nvSpPr>
        <p:spPr>
          <a:xfrm>
            <a:off x="697605" y="2167942"/>
            <a:ext cx="3187520" cy="53661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A64332-CD7E-F588-1350-B41068488C3A}"/>
              </a:ext>
            </a:extLst>
          </p:cNvPr>
          <p:cNvSpPr/>
          <p:nvPr/>
        </p:nvSpPr>
        <p:spPr>
          <a:xfrm>
            <a:off x="697605" y="3434364"/>
            <a:ext cx="3187520" cy="50442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7A0B75-8B3C-D9E9-1C81-DD8E0BAFB8C5}"/>
              </a:ext>
            </a:extLst>
          </p:cNvPr>
          <p:cNvSpPr/>
          <p:nvPr/>
        </p:nvSpPr>
        <p:spPr>
          <a:xfrm>
            <a:off x="4593464" y="1620590"/>
            <a:ext cx="3144591" cy="6010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95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40</a:t>
            </a:fld>
            <a:endParaRPr lang="en-GB" dirty="0"/>
          </a:p>
        </p:txBody>
      </p:sp>
      <p:sp>
        <p:nvSpPr>
          <p:cNvPr id="7" name="Rounded Rectangle 4">
            <a:extLst>
              <a:ext uri="{FF2B5EF4-FFF2-40B4-BE49-F238E27FC236}">
                <a16:creationId xmlns:a16="http://schemas.microsoft.com/office/drawing/2014/main" id="{E040F994-BFC2-0717-CB63-4C11C8B4D44D}"/>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1900715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2915-7783-46E9-B955-60103C534978}"/>
              </a:ext>
            </a:extLst>
          </p:cNvPr>
          <p:cNvSpPr>
            <a:spLocks noGrp="1"/>
          </p:cNvSpPr>
          <p:nvPr>
            <p:ph type="title"/>
          </p:nvPr>
        </p:nvSpPr>
        <p:spPr/>
        <p:txBody>
          <a:bodyPr/>
          <a:lstStyle/>
          <a:p>
            <a:r>
              <a:rPr lang="en-US" dirty="0">
                <a:cs typeface="Calibri Light"/>
              </a:rPr>
              <a:t>Perhaps a slide on pipelines?</a:t>
            </a:r>
          </a:p>
        </p:txBody>
      </p:sp>
      <p:sp>
        <p:nvSpPr>
          <p:cNvPr id="3" name="Content Placeholder 2">
            <a:extLst>
              <a:ext uri="{FF2B5EF4-FFF2-40B4-BE49-F238E27FC236}">
                <a16:creationId xmlns:a16="http://schemas.microsoft.com/office/drawing/2014/main" id="{D31E5AC1-EB7D-B6F0-0FEF-17CFB1E067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2438BB-6F69-9DB7-A803-AB7C2D0679BC}"/>
              </a:ext>
            </a:extLst>
          </p:cNvPr>
          <p:cNvSpPr>
            <a:spLocks noGrp="1"/>
          </p:cNvSpPr>
          <p:nvPr>
            <p:ph type="sldNum" sz="quarter" idx="12"/>
          </p:nvPr>
        </p:nvSpPr>
        <p:spPr/>
        <p:txBody>
          <a:bodyPr/>
          <a:lstStyle/>
          <a:p>
            <a:fld id="{488F6B55-2FBF-E645-B561-8271EEC5CE3D}" type="slidenum">
              <a:rPr lang="en-GB" smtClean="0"/>
              <a:t>41</a:t>
            </a:fld>
            <a:endParaRPr lang="en-GB"/>
          </a:p>
        </p:txBody>
      </p:sp>
    </p:spTree>
    <p:extLst>
      <p:ext uri="{BB962C8B-B14F-4D97-AF65-F5344CB8AC3E}">
        <p14:creationId xmlns:p14="http://schemas.microsoft.com/office/powerpoint/2010/main" val="225072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428908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9" name="TextBox 8">
            <a:extLst>
              <a:ext uri="{FF2B5EF4-FFF2-40B4-BE49-F238E27FC236}">
                <a16:creationId xmlns:a16="http://schemas.microsoft.com/office/drawing/2014/main" id="{00D659BF-E387-2961-6EEC-4D78E4A42284}"/>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
        <p:nvSpPr>
          <p:cNvPr id="18" name="TextBox 17">
            <a:extLst>
              <a:ext uri="{FF2B5EF4-FFF2-40B4-BE49-F238E27FC236}">
                <a16:creationId xmlns:a16="http://schemas.microsoft.com/office/drawing/2014/main" id="{866761A1-2BF5-AE6E-D2DF-A799E43F34C8}"/>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0" name="TextBox 19">
            <a:extLst>
              <a:ext uri="{FF2B5EF4-FFF2-40B4-BE49-F238E27FC236}">
                <a16:creationId xmlns:a16="http://schemas.microsoft.com/office/drawing/2014/main" id="{DC350F58-E5E6-708B-058C-2817D20DD0D5}"/>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2" name="TextBox 21">
            <a:extLst>
              <a:ext uri="{FF2B5EF4-FFF2-40B4-BE49-F238E27FC236}">
                <a16:creationId xmlns:a16="http://schemas.microsoft.com/office/drawing/2014/main" id="{7AFF6624-1DA7-7425-85E3-90C55CADD316}"/>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sp>
        <p:nvSpPr>
          <p:cNvPr id="24" name="TextBox 23">
            <a:extLst>
              <a:ext uri="{FF2B5EF4-FFF2-40B4-BE49-F238E27FC236}">
                <a16:creationId xmlns:a16="http://schemas.microsoft.com/office/drawing/2014/main" id="{B8A7255E-C2E6-DF3B-FFC0-3D16F64B0359}"/>
              </a:ext>
            </a:extLst>
          </p:cNvPr>
          <p:cNvSpPr txBox="1"/>
          <p:nvPr/>
        </p:nvSpPr>
        <p:spPr>
          <a:xfrm>
            <a:off x="7663821" y="6355328"/>
            <a:ext cx="3721340" cy="369332"/>
          </a:xfrm>
          <a:prstGeom prst="rect">
            <a:avLst/>
          </a:prstGeom>
          <a:noFill/>
        </p:spPr>
        <p:txBody>
          <a:bodyPr wrap="none" lIns="91440" tIns="45720" rIns="91440" bIns="45720" rtlCol="0" anchor="t">
            <a:spAutoFit/>
          </a:bodyPr>
          <a:lstStyle/>
          <a:p>
            <a:r>
              <a:rPr lang="da-DK" b="1" dirty="0"/>
              <a:t>*</a:t>
            </a:r>
            <a:r>
              <a:rPr lang="da-DK" b="1" dirty="0" err="1"/>
              <a:t>might</a:t>
            </a:r>
            <a:r>
              <a:rPr lang="da-DK" b="1" dirty="0"/>
              <a:t> not </a:t>
            </a:r>
            <a:r>
              <a:rPr lang="da-DK" b="1" dirty="0" err="1"/>
              <a:t>always</a:t>
            </a:r>
            <a:r>
              <a:rPr lang="da-DK" b="1" dirty="0"/>
              <a:t> </a:t>
            </a:r>
            <a:r>
              <a:rPr lang="da-DK" b="1" dirty="0" err="1"/>
              <a:t>be</a:t>
            </a:r>
            <a:r>
              <a:rPr lang="da-DK" b="1" dirty="0"/>
              <a:t> </a:t>
            </a:r>
            <a:r>
              <a:rPr lang="da-DK" b="1" dirty="0" err="1"/>
              <a:t>recommended</a:t>
            </a:r>
            <a:r>
              <a:rPr lang="da-DK" b="1" dirty="0"/>
              <a:t> </a:t>
            </a:r>
            <a:endParaRPr lang="da-DK" b="1" dirty="0">
              <a:cs typeface="Calibri"/>
            </a:endParaRPr>
          </a:p>
        </p:txBody>
      </p:sp>
      <p:sp>
        <p:nvSpPr>
          <p:cNvPr id="27" name="TextBox 26">
            <a:extLst>
              <a:ext uri="{FF2B5EF4-FFF2-40B4-BE49-F238E27FC236}">
                <a16:creationId xmlns:a16="http://schemas.microsoft.com/office/drawing/2014/main" id="{9BB084B6-CCF2-54EB-09B2-29BFD0F3272A}"/>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spTree>
    <p:extLst>
      <p:ext uri="{BB962C8B-B14F-4D97-AF65-F5344CB8AC3E}">
        <p14:creationId xmlns:p14="http://schemas.microsoft.com/office/powerpoint/2010/main" val="181135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8" name="Rectangle 7">
            <a:extLst>
              <a:ext uri="{FF2B5EF4-FFF2-40B4-BE49-F238E27FC236}">
                <a16:creationId xmlns:a16="http://schemas.microsoft.com/office/drawing/2014/main" id="{4548EFB8-6F31-F467-AA16-E69D9893DFFF}"/>
              </a:ext>
            </a:extLst>
          </p:cNvPr>
          <p:cNvSpPr/>
          <p:nvPr/>
        </p:nvSpPr>
        <p:spPr>
          <a:xfrm>
            <a:off x="386366" y="1974760"/>
            <a:ext cx="1878169" cy="2017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5F5FD8-9858-9F5A-73C8-FA0BB2832485}"/>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422470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84322" y="1623511"/>
            <a:ext cx="8899357" cy="4814137"/>
          </a:xfrm>
          <a:prstGeom prst="rect">
            <a:avLst/>
          </a:prstGeom>
        </p:spPr>
      </p:pic>
    </p:spTree>
    <p:extLst>
      <p:ext uri="{BB962C8B-B14F-4D97-AF65-F5344CB8AC3E}">
        <p14:creationId xmlns:p14="http://schemas.microsoft.com/office/powerpoint/2010/main" val="24482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2" name="Picture 2" descr="A picture containing icon&#10;&#10;Description automatically generated">
            <a:extLst>
              <a:ext uri="{FF2B5EF4-FFF2-40B4-BE49-F238E27FC236}">
                <a16:creationId xmlns:a16="http://schemas.microsoft.com/office/drawing/2014/main" id="{F04CC3F5-C855-82E5-A59F-3759B7DA652E}"/>
              </a:ext>
            </a:extLst>
          </p:cNvPr>
          <p:cNvPicPr>
            <a:picLocks noChangeAspect="1"/>
          </p:cNvPicPr>
          <p:nvPr/>
        </p:nvPicPr>
        <p:blipFill>
          <a:blip r:embed="rId2"/>
          <a:stretch>
            <a:fillRect/>
          </a:stretch>
        </p:blipFill>
        <p:spPr>
          <a:xfrm>
            <a:off x="1779064" y="2103151"/>
            <a:ext cx="4136857" cy="1575777"/>
          </a:xfrm>
          <a:prstGeom prst="rect">
            <a:avLst/>
          </a:prstGeom>
        </p:spPr>
      </p:pic>
      <p:pic>
        <p:nvPicPr>
          <p:cNvPr id="3" name="Picture 4" descr="Chart&#10;&#10;Description automatically generated">
            <a:extLst>
              <a:ext uri="{FF2B5EF4-FFF2-40B4-BE49-F238E27FC236}">
                <a16:creationId xmlns:a16="http://schemas.microsoft.com/office/drawing/2014/main" id="{62A3FDBE-3A62-945F-B09E-75C7879FE488}"/>
              </a:ext>
            </a:extLst>
          </p:cNvPr>
          <p:cNvPicPr>
            <a:picLocks noChangeAspect="1"/>
          </p:cNvPicPr>
          <p:nvPr/>
        </p:nvPicPr>
        <p:blipFill>
          <a:blip r:embed="rId3"/>
          <a:stretch>
            <a:fillRect/>
          </a:stretch>
        </p:blipFill>
        <p:spPr>
          <a:xfrm>
            <a:off x="7150062" y="1522979"/>
            <a:ext cx="2743200" cy="2909674"/>
          </a:xfrm>
          <a:prstGeom prst="rect">
            <a:avLst/>
          </a:prstGeom>
        </p:spPr>
      </p:pic>
      <p:sp>
        <p:nvSpPr>
          <p:cNvPr id="5" name="TextBox 4">
            <a:extLst>
              <a:ext uri="{FF2B5EF4-FFF2-40B4-BE49-F238E27FC236}">
                <a16:creationId xmlns:a16="http://schemas.microsoft.com/office/drawing/2014/main" id="{CDFF4E47-EB0F-3FBA-7139-D85F02C3CBE4}"/>
              </a:ext>
            </a:extLst>
          </p:cNvPr>
          <p:cNvSpPr txBox="1"/>
          <p:nvPr/>
        </p:nvSpPr>
        <p:spPr>
          <a:xfrm>
            <a:off x="2744132" y="4877901"/>
            <a:ext cx="273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Shear target DNA</a:t>
            </a:r>
            <a:br>
              <a:rPr lang="en-US" dirty="0"/>
            </a:br>
            <a:r>
              <a:rPr lang="en-US" dirty="0"/>
              <a:t>into small pieces</a:t>
            </a:r>
          </a:p>
        </p:txBody>
      </p:sp>
      <p:sp>
        <p:nvSpPr>
          <p:cNvPr id="8" name="TextBox 7">
            <a:extLst>
              <a:ext uri="{FF2B5EF4-FFF2-40B4-BE49-F238E27FC236}">
                <a16:creationId xmlns:a16="http://schemas.microsoft.com/office/drawing/2014/main" id="{2B286385-A84B-0020-6106-A1739193B0A3}"/>
              </a:ext>
            </a:extLst>
          </p:cNvPr>
          <p:cNvSpPr txBox="1"/>
          <p:nvPr/>
        </p:nvSpPr>
        <p:spPr>
          <a:xfrm>
            <a:off x="7209514" y="48187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bind individual DNA</a:t>
            </a:r>
            <a:br>
              <a:rPr lang="en-US" dirty="0"/>
            </a:br>
            <a:r>
              <a:rPr lang="en-US" dirty="0"/>
              <a:t>molecules to the surface of the </a:t>
            </a:r>
            <a:r>
              <a:rPr lang="en-US" dirty="0" err="1"/>
              <a:t>flowcell</a:t>
            </a:r>
          </a:p>
        </p:txBody>
      </p:sp>
    </p:spTree>
    <p:extLst>
      <p:ext uri="{BB962C8B-B14F-4D97-AF65-F5344CB8AC3E}">
        <p14:creationId xmlns:p14="http://schemas.microsoft.com/office/powerpoint/2010/main" val="585194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5963</TotalTime>
  <Words>2936</Words>
  <Application>Microsoft Office PowerPoint</Application>
  <PresentationFormat>Widescreen</PresentationFormat>
  <Paragraphs>618</Paragraphs>
  <Slides>41</Slides>
  <Notes>29</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slide about how to get fastq files from bcl files? I thought that happens automatically in base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this if someone has time to look into it</vt:lpstr>
      <vt:lpstr>PowerPoint Presentation</vt:lpstr>
      <vt:lpstr>PowerPoint Presentation</vt:lpstr>
      <vt:lpstr>pipelines</vt:lpstr>
      <vt:lpstr>PowerPoint Presentation</vt:lpstr>
      <vt:lpstr>Perhaps a slide on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Adrija Kalvisa</cp:lastModifiedBy>
  <cp:revision>598</cp:revision>
  <dcterms:created xsi:type="dcterms:W3CDTF">2021-05-13T13:56:47Z</dcterms:created>
  <dcterms:modified xsi:type="dcterms:W3CDTF">2022-12-21T14:58:44Z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2022-12-21T11:19:06Z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a81dd026-e7cb-49f8-ad59-b3b4d1e338ee</vt:lpwstr>
  </property>
  <property fmtid="{D5CDD505-2E9C-101B-9397-08002B2CF9AE}" pid="8" name="MSIP_Label_6a2630e2-1ac5-455e-8217-0156b1936a76_ContentBits">
    <vt:lpwstr>0</vt:lpwstr>
  </property>
</Properties>
</file>